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5F634-3479-4387-BED0-12A5784D1133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4EF0-BB8A-4104-AF90-AC4BDA416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731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5F634-3479-4387-BED0-12A5784D1133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4EF0-BB8A-4104-AF90-AC4BDA416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657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5F634-3479-4387-BED0-12A5784D1133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4EF0-BB8A-4104-AF90-AC4BDA416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277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5F634-3479-4387-BED0-12A5784D1133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4EF0-BB8A-4104-AF90-AC4BDA416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138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5F634-3479-4387-BED0-12A5784D1133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4EF0-BB8A-4104-AF90-AC4BDA416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120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5F634-3479-4387-BED0-12A5784D1133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4EF0-BB8A-4104-AF90-AC4BDA416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746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5F634-3479-4387-BED0-12A5784D1133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4EF0-BB8A-4104-AF90-AC4BDA416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814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5F634-3479-4387-BED0-12A5784D1133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4EF0-BB8A-4104-AF90-AC4BDA416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725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5F634-3479-4387-BED0-12A5784D1133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4EF0-BB8A-4104-AF90-AC4BDA416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121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5F634-3479-4387-BED0-12A5784D1133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4EF0-BB8A-4104-AF90-AC4BDA416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765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5F634-3479-4387-BED0-12A5784D1133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4EF0-BB8A-4104-AF90-AC4BDA416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446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85F634-3479-4387-BED0-12A5784D1133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204EF0-BB8A-4104-AF90-AC4BDA416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655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Q6JEA2olNt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Genetic Change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9754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genesense.org.uk/Images/autdominher.gif"/>
          <p:cNvPicPr>
            <a:picLocks noChangeAspect="1" noChangeArrowheads="1"/>
          </p:cNvPicPr>
          <p:nvPr/>
        </p:nvPicPr>
        <p:blipFill>
          <a:blip r:embed="rId2" cstate="print"/>
          <a:srcRect l="13392" t="12800" r="13184" b="14871"/>
          <a:stretch>
            <a:fillRect/>
          </a:stretch>
        </p:blipFill>
        <p:spPr bwMode="auto">
          <a:xfrm>
            <a:off x="3657600" y="1447800"/>
            <a:ext cx="5264727" cy="5186149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Alleles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447800"/>
            <a:ext cx="3352800" cy="4572000"/>
          </a:xfrm>
        </p:spPr>
        <p:txBody>
          <a:bodyPr/>
          <a:lstStyle/>
          <a:p>
            <a:r>
              <a:rPr lang="en-US" dirty="0" smtClean="0"/>
              <a:t>Different forms of a trait.</a:t>
            </a:r>
          </a:p>
          <a:p>
            <a:endParaRPr lang="en-US" dirty="0" smtClean="0"/>
          </a:p>
          <a:p>
            <a:r>
              <a:rPr lang="en-US" dirty="0" smtClean="0"/>
              <a:t>Every person has 2 alleles.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1569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Gene Pool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447800"/>
            <a:ext cx="8534400" cy="4572000"/>
          </a:xfrm>
        </p:spPr>
        <p:txBody>
          <a:bodyPr/>
          <a:lstStyle/>
          <a:p>
            <a:r>
              <a:rPr lang="en-US" dirty="0" smtClean="0"/>
              <a:t>All the alleles present in a population.</a:t>
            </a:r>
          </a:p>
          <a:p>
            <a:pPr lvl="1"/>
            <a:r>
              <a:rPr lang="en-US" dirty="0" smtClean="0"/>
              <a:t>Here is the </a:t>
            </a:r>
            <a:r>
              <a:rPr lang="en-US" dirty="0" smtClean="0">
                <a:solidFill>
                  <a:srgbClr val="FF0000"/>
                </a:solidFill>
              </a:rPr>
              <a:t>gene pool </a:t>
            </a:r>
            <a:r>
              <a:rPr lang="en-US" dirty="0" smtClean="0"/>
              <a:t>for a sample population:</a:t>
            </a:r>
          </a:p>
          <a:p>
            <a:pPr lvl="1"/>
            <a:r>
              <a:rPr lang="en-US" dirty="0" smtClean="0"/>
              <a:t>10 alleles are </a:t>
            </a:r>
            <a:r>
              <a:rPr lang="en-US" dirty="0" smtClean="0">
                <a:solidFill>
                  <a:srgbClr val="00B050"/>
                </a:solidFill>
              </a:rPr>
              <a:t>d</a:t>
            </a:r>
            <a:r>
              <a:rPr lang="en-US" dirty="0" smtClean="0"/>
              <a:t> (white)</a:t>
            </a:r>
          </a:p>
          <a:p>
            <a:pPr lvl="1"/>
            <a:r>
              <a:rPr lang="en-US" dirty="0" smtClean="0"/>
              <a:t>06 alleles are </a:t>
            </a:r>
            <a:r>
              <a:rPr lang="en-US" dirty="0" smtClean="0">
                <a:solidFill>
                  <a:srgbClr val="00B050"/>
                </a:solidFill>
              </a:rPr>
              <a:t>D</a:t>
            </a:r>
            <a:r>
              <a:rPr lang="en-US" dirty="0" smtClean="0"/>
              <a:t> (black)</a:t>
            </a:r>
            <a:endParaRPr lang="en-US" dirty="0"/>
          </a:p>
        </p:txBody>
      </p:sp>
      <p:pic>
        <p:nvPicPr>
          <p:cNvPr id="4" name="Picture 4" descr="http://www.genesense.org.uk/Images/autdominher.gif"/>
          <p:cNvPicPr>
            <a:picLocks noChangeAspect="1" noChangeArrowheads="1"/>
          </p:cNvPicPr>
          <p:nvPr/>
        </p:nvPicPr>
        <p:blipFill>
          <a:blip r:embed="rId2" cstate="print"/>
          <a:srcRect l="13392" t="66042" r="13184" b="14871"/>
          <a:stretch>
            <a:fillRect/>
          </a:stretch>
        </p:blipFill>
        <p:spPr bwMode="auto">
          <a:xfrm>
            <a:off x="3200400" y="5181600"/>
            <a:ext cx="5569527" cy="1447800"/>
          </a:xfrm>
          <a:prstGeom prst="rect">
            <a:avLst/>
          </a:prstGeom>
          <a:noFill/>
        </p:spPr>
      </p:pic>
      <p:pic>
        <p:nvPicPr>
          <p:cNvPr id="101378" name="Picture 2" descr="http://www.genesense.org.uk/Images/autdominher1.gif"/>
          <p:cNvPicPr>
            <a:picLocks noChangeAspect="1" noChangeArrowheads="1"/>
          </p:cNvPicPr>
          <p:nvPr/>
        </p:nvPicPr>
        <p:blipFill>
          <a:blip r:embed="rId3" cstate="print"/>
          <a:srcRect l="12000" t="65333" r="12000" b="14667"/>
          <a:stretch>
            <a:fillRect/>
          </a:stretch>
        </p:blipFill>
        <p:spPr bwMode="auto">
          <a:xfrm>
            <a:off x="3200400" y="3505200"/>
            <a:ext cx="5638800" cy="148389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39837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Genetic Drift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447800"/>
            <a:ext cx="8534400" cy="4572000"/>
          </a:xfrm>
        </p:spPr>
        <p:txBody>
          <a:bodyPr/>
          <a:lstStyle/>
          <a:p>
            <a:r>
              <a:rPr lang="en-US" dirty="0" smtClean="0"/>
              <a:t>Random change in allele frequency </a:t>
            </a:r>
            <a:r>
              <a:rPr lang="en-US" u="sng" dirty="0" smtClean="0"/>
              <a:t>within</a:t>
            </a:r>
            <a:r>
              <a:rPr lang="en-US" dirty="0" smtClean="0"/>
              <a:t> a population.</a:t>
            </a:r>
          </a:p>
          <a:p>
            <a:pPr lvl="1"/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gene pool </a:t>
            </a:r>
            <a:r>
              <a:rPr lang="en-US" dirty="0" smtClean="0"/>
              <a:t>has changed after several generations:</a:t>
            </a:r>
          </a:p>
          <a:p>
            <a:pPr lvl="1"/>
            <a:r>
              <a:rPr lang="en-US" dirty="0" smtClean="0"/>
              <a:t>13 alleles are </a:t>
            </a:r>
            <a:r>
              <a:rPr lang="en-US" dirty="0" smtClean="0">
                <a:solidFill>
                  <a:srgbClr val="00B050"/>
                </a:solidFill>
              </a:rPr>
              <a:t>d</a:t>
            </a:r>
            <a:r>
              <a:rPr lang="en-US" dirty="0" smtClean="0"/>
              <a:t> (white)</a:t>
            </a:r>
          </a:p>
          <a:p>
            <a:pPr lvl="1"/>
            <a:r>
              <a:rPr lang="en-US" dirty="0" smtClean="0"/>
              <a:t>03 alleles are </a:t>
            </a:r>
            <a:r>
              <a:rPr lang="en-US" dirty="0" smtClean="0">
                <a:solidFill>
                  <a:srgbClr val="00B050"/>
                </a:solidFill>
              </a:rPr>
              <a:t>D</a:t>
            </a:r>
            <a:r>
              <a:rPr lang="en-US" dirty="0" smtClean="0"/>
              <a:t> (black)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4" name="Picture 2" descr="http://www.genesense.org.uk/Images/autdominher1.gif"/>
          <p:cNvPicPr>
            <a:picLocks noChangeAspect="1" noChangeArrowheads="1"/>
          </p:cNvPicPr>
          <p:nvPr/>
        </p:nvPicPr>
        <p:blipFill>
          <a:blip r:embed="rId2" cstate="print"/>
          <a:srcRect l="12000" t="65333" r="12000" b="14667"/>
          <a:stretch>
            <a:fillRect/>
          </a:stretch>
        </p:blipFill>
        <p:spPr bwMode="auto">
          <a:xfrm>
            <a:off x="3200400" y="3505200"/>
            <a:ext cx="5638800" cy="1483894"/>
          </a:xfrm>
          <a:prstGeom prst="rect">
            <a:avLst/>
          </a:prstGeom>
          <a:noFill/>
        </p:spPr>
      </p:pic>
      <p:pic>
        <p:nvPicPr>
          <p:cNvPr id="5" name="Picture 4" descr="http://www.genesense.org.uk/Images/autdominher.gif"/>
          <p:cNvPicPr>
            <a:picLocks noChangeAspect="1" noChangeArrowheads="1"/>
          </p:cNvPicPr>
          <p:nvPr/>
        </p:nvPicPr>
        <p:blipFill>
          <a:blip r:embed="rId3" cstate="print"/>
          <a:srcRect l="13392" t="66042" r="13184" b="14871"/>
          <a:stretch>
            <a:fillRect/>
          </a:stretch>
        </p:blipFill>
        <p:spPr bwMode="auto">
          <a:xfrm>
            <a:off x="3200400" y="5181600"/>
            <a:ext cx="5569527" cy="1447800"/>
          </a:xfrm>
          <a:prstGeom prst="rect">
            <a:avLst/>
          </a:prstGeom>
          <a:noFill/>
        </p:spPr>
      </p:pic>
      <p:pic>
        <p:nvPicPr>
          <p:cNvPr id="7" name="Picture 6" descr="http://www.genesense.org.uk/Images/autdominher.gif"/>
          <p:cNvPicPr>
            <a:picLocks noChangeAspect="1" noChangeArrowheads="1"/>
          </p:cNvPicPr>
          <p:nvPr/>
        </p:nvPicPr>
        <p:blipFill>
          <a:blip r:embed="rId3" cstate="print"/>
          <a:srcRect l="79693" t="66042" r="13184" b="14871"/>
          <a:stretch>
            <a:fillRect/>
          </a:stretch>
        </p:blipFill>
        <p:spPr bwMode="auto">
          <a:xfrm>
            <a:off x="6400800" y="5181600"/>
            <a:ext cx="540327" cy="1447800"/>
          </a:xfrm>
          <a:prstGeom prst="rect">
            <a:avLst/>
          </a:prstGeom>
          <a:noFill/>
        </p:spPr>
      </p:pic>
      <p:pic>
        <p:nvPicPr>
          <p:cNvPr id="9" name="Picture 8" descr="http://www.genesense.org.uk/Images/autdominher.gif"/>
          <p:cNvPicPr>
            <a:picLocks noChangeAspect="1" noChangeArrowheads="1"/>
          </p:cNvPicPr>
          <p:nvPr/>
        </p:nvPicPr>
        <p:blipFill>
          <a:blip r:embed="rId3" cstate="print"/>
          <a:srcRect l="34579" t="66042" r="58389" b="14871"/>
          <a:stretch>
            <a:fillRect/>
          </a:stretch>
        </p:blipFill>
        <p:spPr bwMode="auto">
          <a:xfrm>
            <a:off x="3200400" y="5181600"/>
            <a:ext cx="533400" cy="1447800"/>
          </a:xfrm>
          <a:prstGeom prst="rect">
            <a:avLst/>
          </a:prstGeom>
          <a:noFill/>
        </p:spPr>
      </p:pic>
      <p:pic>
        <p:nvPicPr>
          <p:cNvPr id="10" name="Picture 9" descr="http://www.genesense.org.uk/Images/autdominher.gif"/>
          <p:cNvPicPr>
            <a:picLocks noChangeAspect="1" noChangeArrowheads="1"/>
          </p:cNvPicPr>
          <p:nvPr/>
        </p:nvPicPr>
        <p:blipFill>
          <a:blip r:embed="rId3" cstate="print"/>
          <a:srcRect l="79693" t="66042" r="13184" b="14871"/>
          <a:stretch>
            <a:fillRect/>
          </a:stretch>
        </p:blipFill>
        <p:spPr bwMode="auto">
          <a:xfrm>
            <a:off x="8229600" y="3505200"/>
            <a:ext cx="540327" cy="1447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70196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Genetic Drift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447800"/>
            <a:ext cx="8534400" cy="4572000"/>
          </a:xfrm>
        </p:spPr>
        <p:txBody>
          <a:bodyPr/>
          <a:lstStyle/>
          <a:p>
            <a:r>
              <a:rPr lang="en-US" dirty="0" smtClean="0"/>
              <a:t>This may lead to the disappearance of an allele over time.</a:t>
            </a:r>
          </a:p>
          <a:p>
            <a:pPr lvl="1"/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gene pool </a:t>
            </a:r>
            <a:r>
              <a:rPr lang="en-US" dirty="0" smtClean="0"/>
              <a:t>no longer includes </a:t>
            </a:r>
            <a:r>
              <a:rPr lang="en-US" dirty="0" smtClean="0">
                <a:solidFill>
                  <a:srgbClr val="00B050"/>
                </a:solidFill>
              </a:rPr>
              <a:t>D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16 alleles are </a:t>
            </a:r>
            <a:r>
              <a:rPr lang="en-US" dirty="0" smtClean="0">
                <a:solidFill>
                  <a:srgbClr val="00B050"/>
                </a:solidFill>
              </a:rPr>
              <a:t>d</a:t>
            </a:r>
            <a:r>
              <a:rPr lang="en-US" dirty="0" smtClean="0"/>
              <a:t> (white)</a:t>
            </a:r>
          </a:p>
          <a:p>
            <a:pPr lvl="1"/>
            <a:r>
              <a:rPr lang="en-US" dirty="0" smtClean="0"/>
              <a:t>00 alleles are </a:t>
            </a:r>
            <a:r>
              <a:rPr lang="en-US" dirty="0" smtClean="0">
                <a:solidFill>
                  <a:srgbClr val="00B050"/>
                </a:solidFill>
              </a:rPr>
              <a:t>D</a:t>
            </a:r>
            <a:r>
              <a:rPr lang="en-US" dirty="0" smtClean="0"/>
              <a:t> (black)</a:t>
            </a:r>
          </a:p>
          <a:p>
            <a:pPr lvl="1"/>
            <a:endParaRPr lang="en-US" dirty="0"/>
          </a:p>
        </p:txBody>
      </p:sp>
      <p:pic>
        <p:nvPicPr>
          <p:cNvPr id="4" name="Picture 2" descr="http://www.genesense.org.uk/Images/autdominher1.gif"/>
          <p:cNvPicPr>
            <a:picLocks noChangeAspect="1" noChangeArrowheads="1"/>
          </p:cNvPicPr>
          <p:nvPr/>
        </p:nvPicPr>
        <p:blipFill>
          <a:blip r:embed="rId2" cstate="print"/>
          <a:srcRect l="12000" t="65333" r="12000" b="14667"/>
          <a:stretch>
            <a:fillRect/>
          </a:stretch>
        </p:blipFill>
        <p:spPr bwMode="auto">
          <a:xfrm>
            <a:off x="3200400" y="3505200"/>
            <a:ext cx="5638800" cy="1483894"/>
          </a:xfrm>
          <a:prstGeom prst="rect">
            <a:avLst/>
          </a:prstGeom>
          <a:noFill/>
        </p:spPr>
      </p:pic>
      <p:pic>
        <p:nvPicPr>
          <p:cNvPr id="5" name="Picture 4" descr="http://www.genesense.org.uk/Images/autdominher.gif"/>
          <p:cNvPicPr>
            <a:picLocks noChangeAspect="1" noChangeArrowheads="1"/>
          </p:cNvPicPr>
          <p:nvPr/>
        </p:nvPicPr>
        <p:blipFill>
          <a:blip r:embed="rId3" cstate="print"/>
          <a:srcRect l="13392" t="66042" r="13184" b="14871"/>
          <a:stretch>
            <a:fillRect/>
          </a:stretch>
        </p:blipFill>
        <p:spPr bwMode="auto">
          <a:xfrm>
            <a:off x="3200400" y="5181600"/>
            <a:ext cx="5569527" cy="1447800"/>
          </a:xfrm>
          <a:prstGeom prst="rect">
            <a:avLst/>
          </a:prstGeom>
          <a:noFill/>
        </p:spPr>
      </p:pic>
      <p:pic>
        <p:nvPicPr>
          <p:cNvPr id="7" name="Picture 6" descr="http://www.genesense.org.uk/Images/autdominher.gif"/>
          <p:cNvPicPr>
            <a:picLocks noChangeAspect="1" noChangeArrowheads="1"/>
          </p:cNvPicPr>
          <p:nvPr/>
        </p:nvPicPr>
        <p:blipFill>
          <a:blip r:embed="rId3" cstate="print"/>
          <a:srcRect l="79693" t="66042" r="13184" b="14871"/>
          <a:stretch>
            <a:fillRect/>
          </a:stretch>
        </p:blipFill>
        <p:spPr bwMode="auto">
          <a:xfrm>
            <a:off x="6400800" y="5181600"/>
            <a:ext cx="540327" cy="1447800"/>
          </a:xfrm>
          <a:prstGeom prst="rect">
            <a:avLst/>
          </a:prstGeom>
          <a:noFill/>
        </p:spPr>
      </p:pic>
      <p:pic>
        <p:nvPicPr>
          <p:cNvPr id="9" name="Picture 8" descr="http://www.genesense.org.uk/Images/autdominher.gif"/>
          <p:cNvPicPr>
            <a:picLocks noChangeAspect="1" noChangeArrowheads="1"/>
          </p:cNvPicPr>
          <p:nvPr/>
        </p:nvPicPr>
        <p:blipFill>
          <a:blip r:embed="rId3" cstate="print"/>
          <a:srcRect l="34579" t="66042" r="58389" b="14871"/>
          <a:stretch>
            <a:fillRect/>
          </a:stretch>
        </p:blipFill>
        <p:spPr bwMode="auto">
          <a:xfrm>
            <a:off x="3200400" y="5181600"/>
            <a:ext cx="533400" cy="1447800"/>
          </a:xfrm>
          <a:prstGeom prst="rect">
            <a:avLst/>
          </a:prstGeom>
          <a:noFill/>
        </p:spPr>
      </p:pic>
      <p:pic>
        <p:nvPicPr>
          <p:cNvPr id="10" name="Picture 9" descr="http://www.genesense.org.uk/Images/autdominher.gif"/>
          <p:cNvPicPr>
            <a:picLocks noChangeAspect="1" noChangeArrowheads="1"/>
          </p:cNvPicPr>
          <p:nvPr/>
        </p:nvPicPr>
        <p:blipFill>
          <a:blip r:embed="rId3" cstate="print"/>
          <a:srcRect l="79693" t="66042" r="13184" b="14871"/>
          <a:stretch>
            <a:fillRect/>
          </a:stretch>
        </p:blipFill>
        <p:spPr bwMode="auto">
          <a:xfrm>
            <a:off x="8229600" y="3505200"/>
            <a:ext cx="540327" cy="1447800"/>
          </a:xfrm>
          <a:prstGeom prst="rect">
            <a:avLst/>
          </a:prstGeom>
          <a:noFill/>
        </p:spPr>
      </p:pic>
      <p:pic>
        <p:nvPicPr>
          <p:cNvPr id="11" name="Picture 10" descr="http://www.genesense.org.uk/Images/autdominher.gif"/>
          <p:cNvPicPr>
            <a:picLocks noChangeAspect="1" noChangeArrowheads="1"/>
          </p:cNvPicPr>
          <p:nvPr/>
        </p:nvPicPr>
        <p:blipFill>
          <a:blip r:embed="rId3" cstate="print"/>
          <a:srcRect l="79693" t="66042" r="13184" b="14871"/>
          <a:stretch>
            <a:fillRect/>
          </a:stretch>
        </p:blipFill>
        <p:spPr bwMode="auto">
          <a:xfrm>
            <a:off x="6477000" y="3505200"/>
            <a:ext cx="540327" cy="1447800"/>
          </a:xfrm>
          <a:prstGeom prst="rect">
            <a:avLst/>
          </a:prstGeom>
          <a:noFill/>
        </p:spPr>
      </p:pic>
      <p:pic>
        <p:nvPicPr>
          <p:cNvPr id="12" name="Picture 11" descr="http://www.genesense.org.uk/Images/autdominher.gif"/>
          <p:cNvPicPr>
            <a:picLocks noChangeAspect="1" noChangeArrowheads="1"/>
          </p:cNvPicPr>
          <p:nvPr/>
        </p:nvPicPr>
        <p:blipFill>
          <a:blip r:embed="rId3" cstate="print"/>
          <a:srcRect l="79693" t="66042" r="13184" b="14871"/>
          <a:stretch>
            <a:fillRect/>
          </a:stretch>
        </p:blipFill>
        <p:spPr bwMode="auto">
          <a:xfrm>
            <a:off x="4800600" y="5181600"/>
            <a:ext cx="540327" cy="1447800"/>
          </a:xfrm>
          <a:prstGeom prst="rect">
            <a:avLst/>
          </a:prstGeom>
          <a:noFill/>
        </p:spPr>
      </p:pic>
      <p:pic>
        <p:nvPicPr>
          <p:cNvPr id="13" name="Picture 12" descr="http://www.genesense.org.uk/Images/autdominher.gif"/>
          <p:cNvPicPr>
            <a:picLocks noChangeAspect="1" noChangeArrowheads="1"/>
          </p:cNvPicPr>
          <p:nvPr/>
        </p:nvPicPr>
        <p:blipFill>
          <a:blip r:embed="rId3" cstate="print"/>
          <a:srcRect l="79693" t="66042" r="13184" b="14871"/>
          <a:stretch>
            <a:fillRect/>
          </a:stretch>
        </p:blipFill>
        <p:spPr bwMode="auto">
          <a:xfrm>
            <a:off x="3200400" y="5181600"/>
            <a:ext cx="540327" cy="1447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42626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Gene Flow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447800"/>
            <a:ext cx="8534400" cy="4572000"/>
          </a:xfrm>
        </p:spPr>
        <p:txBody>
          <a:bodyPr/>
          <a:lstStyle/>
          <a:p>
            <a:r>
              <a:rPr lang="en-US" dirty="0" smtClean="0"/>
              <a:t>Movement of alleles </a:t>
            </a:r>
            <a:r>
              <a:rPr lang="en-US" u="sng" dirty="0" smtClean="0"/>
              <a:t>from</a:t>
            </a:r>
            <a:r>
              <a:rPr lang="en-US" dirty="0" smtClean="0"/>
              <a:t> one population </a:t>
            </a:r>
            <a:r>
              <a:rPr lang="en-US" u="sng" dirty="0" smtClean="0"/>
              <a:t>to</a:t>
            </a:r>
            <a:r>
              <a:rPr lang="en-US" dirty="0" smtClean="0"/>
              <a:t> another.</a:t>
            </a:r>
          </a:p>
        </p:txBody>
      </p:sp>
      <p:pic>
        <p:nvPicPr>
          <p:cNvPr id="4" name="Picture 2" descr="http://www.genesense.org.uk/Images/autdominher1.gif"/>
          <p:cNvPicPr>
            <a:picLocks noChangeAspect="1" noChangeArrowheads="1"/>
          </p:cNvPicPr>
          <p:nvPr/>
        </p:nvPicPr>
        <p:blipFill>
          <a:blip r:embed="rId2" cstate="print"/>
          <a:srcRect l="12000" t="65333" r="12000" b="14667"/>
          <a:stretch>
            <a:fillRect/>
          </a:stretch>
        </p:blipFill>
        <p:spPr bwMode="auto">
          <a:xfrm>
            <a:off x="3200400" y="3505200"/>
            <a:ext cx="5638800" cy="1483894"/>
          </a:xfrm>
          <a:prstGeom prst="rect">
            <a:avLst/>
          </a:prstGeom>
          <a:noFill/>
        </p:spPr>
      </p:pic>
      <p:pic>
        <p:nvPicPr>
          <p:cNvPr id="5" name="Picture 4" descr="http://www.genesense.org.uk/Images/autdominher.gif"/>
          <p:cNvPicPr>
            <a:picLocks noChangeAspect="1" noChangeArrowheads="1"/>
          </p:cNvPicPr>
          <p:nvPr/>
        </p:nvPicPr>
        <p:blipFill>
          <a:blip r:embed="rId3" cstate="print"/>
          <a:srcRect l="13392" t="66042" r="13184" b="14871"/>
          <a:stretch>
            <a:fillRect/>
          </a:stretch>
        </p:blipFill>
        <p:spPr bwMode="auto">
          <a:xfrm>
            <a:off x="3200400" y="5181600"/>
            <a:ext cx="5569527" cy="1447800"/>
          </a:xfrm>
          <a:prstGeom prst="rect">
            <a:avLst/>
          </a:prstGeom>
          <a:noFill/>
        </p:spPr>
      </p:pic>
      <p:pic>
        <p:nvPicPr>
          <p:cNvPr id="7" name="Picture 6" descr="http://www.genesense.org.uk/Images/autdominher.gif"/>
          <p:cNvPicPr>
            <a:picLocks noChangeAspect="1" noChangeArrowheads="1"/>
          </p:cNvPicPr>
          <p:nvPr/>
        </p:nvPicPr>
        <p:blipFill>
          <a:blip r:embed="rId3" cstate="print"/>
          <a:srcRect l="79693" t="66042" r="13184" b="14871"/>
          <a:stretch>
            <a:fillRect/>
          </a:stretch>
        </p:blipFill>
        <p:spPr bwMode="auto">
          <a:xfrm>
            <a:off x="6400800" y="5181600"/>
            <a:ext cx="540327" cy="1447800"/>
          </a:xfrm>
          <a:prstGeom prst="rect">
            <a:avLst/>
          </a:prstGeom>
          <a:noFill/>
        </p:spPr>
      </p:pic>
      <p:pic>
        <p:nvPicPr>
          <p:cNvPr id="9" name="Picture 8" descr="http://www.genesense.org.uk/Images/autdominher.gif"/>
          <p:cNvPicPr>
            <a:picLocks noChangeAspect="1" noChangeArrowheads="1"/>
          </p:cNvPicPr>
          <p:nvPr/>
        </p:nvPicPr>
        <p:blipFill>
          <a:blip r:embed="rId3" cstate="print"/>
          <a:srcRect l="34579" t="66042" r="58389" b="14871"/>
          <a:stretch>
            <a:fillRect/>
          </a:stretch>
        </p:blipFill>
        <p:spPr bwMode="auto">
          <a:xfrm>
            <a:off x="3200400" y="5181600"/>
            <a:ext cx="533400" cy="1447800"/>
          </a:xfrm>
          <a:prstGeom prst="rect">
            <a:avLst/>
          </a:prstGeom>
          <a:noFill/>
        </p:spPr>
      </p:pic>
      <p:pic>
        <p:nvPicPr>
          <p:cNvPr id="10" name="Picture 9" descr="http://www.genesense.org.uk/Images/autdominher.gif"/>
          <p:cNvPicPr>
            <a:picLocks noChangeAspect="1" noChangeArrowheads="1"/>
          </p:cNvPicPr>
          <p:nvPr/>
        </p:nvPicPr>
        <p:blipFill>
          <a:blip r:embed="rId3" cstate="print"/>
          <a:srcRect l="79693" t="66042" r="13184" b="14871"/>
          <a:stretch>
            <a:fillRect/>
          </a:stretch>
        </p:blipFill>
        <p:spPr bwMode="auto">
          <a:xfrm>
            <a:off x="8229600" y="3505200"/>
            <a:ext cx="540327" cy="1447800"/>
          </a:xfrm>
          <a:prstGeom prst="rect">
            <a:avLst/>
          </a:prstGeom>
          <a:noFill/>
        </p:spPr>
      </p:pic>
      <p:pic>
        <p:nvPicPr>
          <p:cNvPr id="11" name="Picture 10" descr="http://www.genesense.org.uk/Images/autdominher.gif"/>
          <p:cNvPicPr>
            <a:picLocks noChangeAspect="1" noChangeArrowheads="1"/>
          </p:cNvPicPr>
          <p:nvPr/>
        </p:nvPicPr>
        <p:blipFill>
          <a:blip r:embed="rId3" cstate="print"/>
          <a:srcRect l="79693" t="66042" r="13184" b="14871"/>
          <a:stretch>
            <a:fillRect/>
          </a:stretch>
        </p:blipFill>
        <p:spPr bwMode="auto">
          <a:xfrm>
            <a:off x="6477000" y="3505200"/>
            <a:ext cx="540327" cy="1447800"/>
          </a:xfrm>
          <a:prstGeom prst="rect">
            <a:avLst/>
          </a:prstGeom>
          <a:noFill/>
        </p:spPr>
      </p:pic>
      <p:pic>
        <p:nvPicPr>
          <p:cNvPr id="12" name="Picture 11" descr="http://www.genesense.org.uk/Images/autdominher.gif"/>
          <p:cNvPicPr>
            <a:picLocks noChangeAspect="1" noChangeArrowheads="1"/>
          </p:cNvPicPr>
          <p:nvPr/>
        </p:nvPicPr>
        <p:blipFill>
          <a:blip r:embed="rId3" cstate="print"/>
          <a:srcRect l="79693" t="66042" r="13184" b="14871"/>
          <a:stretch>
            <a:fillRect/>
          </a:stretch>
        </p:blipFill>
        <p:spPr bwMode="auto">
          <a:xfrm>
            <a:off x="4800600" y="5181600"/>
            <a:ext cx="540327" cy="1447800"/>
          </a:xfrm>
          <a:prstGeom prst="rect">
            <a:avLst/>
          </a:prstGeom>
          <a:noFill/>
        </p:spPr>
      </p:pic>
      <p:pic>
        <p:nvPicPr>
          <p:cNvPr id="13" name="Picture 12" descr="http://www.genesense.org.uk/Images/autdominher.gif"/>
          <p:cNvPicPr>
            <a:picLocks noChangeAspect="1" noChangeArrowheads="1"/>
          </p:cNvPicPr>
          <p:nvPr/>
        </p:nvPicPr>
        <p:blipFill>
          <a:blip r:embed="rId3" cstate="print"/>
          <a:srcRect l="79693" t="66042" r="13184" b="14871"/>
          <a:stretch>
            <a:fillRect/>
          </a:stretch>
        </p:blipFill>
        <p:spPr bwMode="auto">
          <a:xfrm>
            <a:off x="3200400" y="5181600"/>
            <a:ext cx="540327" cy="1447800"/>
          </a:xfrm>
          <a:prstGeom prst="rect">
            <a:avLst/>
          </a:prstGeom>
          <a:noFill/>
        </p:spPr>
      </p:pic>
      <p:pic>
        <p:nvPicPr>
          <p:cNvPr id="14" name="Picture 4" descr="http://www.genesense.org.uk/Images/autdominher.gif"/>
          <p:cNvPicPr>
            <a:picLocks noChangeAspect="1" noChangeArrowheads="1"/>
          </p:cNvPicPr>
          <p:nvPr/>
        </p:nvPicPr>
        <p:blipFill>
          <a:blip r:embed="rId3" cstate="print"/>
          <a:srcRect l="13392" t="66042" r="79576" b="14871"/>
          <a:stretch>
            <a:fillRect/>
          </a:stretch>
        </p:blipFill>
        <p:spPr bwMode="auto">
          <a:xfrm>
            <a:off x="1219200" y="3124200"/>
            <a:ext cx="533400" cy="1447800"/>
          </a:xfrm>
          <a:prstGeom prst="rect">
            <a:avLst/>
          </a:prstGeom>
          <a:noFill/>
        </p:spPr>
      </p:pic>
      <p:pic>
        <p:nvPicPr>
          <p:cNvPr id="15" name="Picture 4" descr="http://www.genesense.org.uk/Images/autdominher.gif"/>
          <p:cNvPicPr>
            <a:picLocks noChangeAspect="1" noChangeArrowheads="1"/>
          </p:cNvPicPr>
          <p:nvPr/>
        </p:nvPicPr>
        <p:blipFill>
          <a:blip r:embed="rId3" cstate="print"/>
          <a:srcRect l="34488" t="66042" r="58480" b="14871"/>
          <a:stretch>
            <a:fillRect/>
          </a:stretch>
        </p:blipFill>
        <p:spPr bwMode="auto">
          <a:xfrm>
            <a:off x="457200" y="4191000"/>
            <a:ext cx="533400" cy="1447800"/>
          </a:xfrm>
          <a:prstGeom prst="rect">
            <a:avLst/>
          </a:prstGeom>
          <a:noFill/>
        </p:spPr>
      </p:pic>
      <p:pic>
        <p:nvPicPr>
          <p:cNvPr id="16" name="Picture 4" descr="http://www.genesense.org.uk/Images/autdominher.gif"/>
          <p:cNvPicPr>
            <a:picLocks noChangeAspect="1" noChangeArrowheads="1"/>
          </p:cNvPicPr>
          <p:nvPr/>
        </p:nvPicPr>
        <p:blipFill>
          <a:blip r:embed="rId3" cstate="print"/>
          <a:srcRect l="55583" t="66042" r="37385" b="14871"/>
          <a:stretch>
            <a:fillRect/>
          </a:stretch>
        </p:blipFill>
        <p:spPr bwMode="auto">
          <a:xfrm>
            <a:off x="1447800" y="4800600"/>
            <a:ext cx="533400" cy="1447800"/>
          </a:xfrm>
          <a:prstGeom prst="rect">
            <a:avLst/>
          </a:prstGeom>
          <a:noFill/>
        </p:spPr>
      </p:pic>
      <p:cxnSp>
        <p:nvCxnSpPr>
          <p:cNvPr id="18" name="Straight Connector 17"/>
          <p:cNvCxnSpPr/>
          <p:nvPr/>
        </p:nvCxnSpPr>
        <p:spPr>
          <a:xfrm flipV="1">
            <a:off x="838200" y="2514600"/>
            <a:ext cx="990600" cy="1524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1752600" y="2514600"/>
            <a:ext cx="76200" cy="2133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1600200" y="2514600"/>
            <a:ext cx="22860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524000" y="2057400"/>
            <a:ext cx="9268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Sup.</a:t>
            </a:r>
            <a:endParaRPr lang="en-US" sz="3200" b="1" dirty="0"/>
          </a:p>
        </p:txBody>
      </p:sp>
      <p:sp>
        <p:nvSpPr>
          <p:cNvPr id="24" name="Right Arrow 23"/>
          <p:cNvSpPr/>
          <p:nvPr/>
        </p:nvSpPr>
        <p:spPr>
          <a:xfrm>
            <a:off x="2133600" y="4267200"/>
            <a:ext cx="914400" cy="1066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338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Gene Flow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447800"/>
            <a:ext cx="8534400" cy="4572000"/>
          </a:xfrm>
        </p:spPr>
        <p:txBody>
          <a:bodyPr/>
          <a:lstStyle/>
          <a:p>
            <a:r>
              <a:rPr lang="en-US" dirty="0" smtClean="0"/>
              <a:t>This may lead to new alleles in a population.</a:t>
            </a:r>
          </a:p>
          <a:p>
            <a:pPr lvl="1"/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gene pool </a:t>
            </a:r>
            <a:r>
              <a:rPr lang="en-US" dirty="0" smtClean="0"/>
              <a:t>now includes </a:t>
            </a:r>
            <a:r>
              <a:rPr lang="en-US" dirty="0" smtClean="0">
                <a:solidFill>
                  <a:srgbClr val="00B050"/>
                </a:solidFill>
              </a:rPr>
              <a:t>D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12 alleles are </a:t>
            </a:r>
            <a:r>
              <a:rPr lang="en-US" dirty="0" smtClean="0">
                <a:solidFill>
                  <a:srgbClr val="00B050"/>
                </a:solidFill>
              </a:rPr>
              <a:t>d</a:t>
            </a:r>
            <a:r>
              <a:rPr lang="en-US" dirty="0" smtClean="0"/>
              <a:t> (white)</a:t>
            </a:r>
          </a:p>
          <a:p>
            <a:pPr lvl="1"/>
            <a:r>
              <a:rPr lang="en-US" dirty="0" smtClean="0"/>
              <a:t>04 alleles are </a:t>
            </a:r>
            <a:r>
              <a:rPr lang="en-US" dirty="0" smtClean="0">
                <a:solidFill>
                  <a:srgbClr val="00B050"/>
                </a:solidFill>
              </a:rPr>
              <a:t>D</a:t>
            </a:r>
            <a:r>
              <a:rPr lang="en-US" dirty="0" smtClean="0"/>
              <a:t> (black)</a:t>
            </a:r>
            <a:endParaRPr lang="en-US" dirty="0"/>
          </a:p>
        </p:txBody>
      </p:sp>
      <p:pic>
        <p:nvPicPr>
          <p:cNvPr id="4" name="Picture 4" descr="http://www.genesense.org.uk/Images/autdominher.gif"/>
          <p:cNvPicPr>
            <a:picLocks noChangeAspect="1" noChangeArrowheads="1"/>
          </p:cNvPicPr>
          <p:nvPr/>
        </p:nvPicPr>
        <p:blipFill>
          <a:blip r:embed="rId2" cstate="print"/>
          <a:srcRect l="13392" t="66042" r="13184" b="14871"/>
          <a:stretch>
            <a:fillRect/>
          </a:stretch>
        </p:blipFill>
        <p:spPr bwMode="auto">
          <a:xfrm>
            <a:off x="3200400" y="5181600"/>
            <a:ext cx="5569527" cy="1447800"/>
          </a:xfrm>
          <a:prstGeom prst="rect">
            <a:avLst/>
          </a:prstGeom>
          <a:noFill/>
        </p:spPr>
      </p:pic>
      <p:pic>
        <p:nvPicPr>
          <p:cNvPr id="101378" name="Picture 2" descr="http://www.genesense.org.uk/Images/autdominher1.gif"/>
          <p:cNvPicPr>
            <a:picLocks noChangeAspect="1" noChangeArrowheads="1"/>
          </p:cNvPicPr>
          <p:nvPr/>
        </p:nvPicPr>
        <p:blipFill>
          <a:blip r:embed="rId3" cstate="print"/>
          <a:srcRect l="12000" t="65333" r="12000" b="14667"/>
          <a:stretch>
            <a:fillRect/>
          </a:stretch>
        </p:blipFill>
        <p:spPr bwMode="auto">
          <a:xfrm>
            <a:off x="3200400" y="3505200"/>
            <a:ext cx="5638800" cy="1483894"/>
          </a:xfrm>
          <a:prstGeom prst="rect">
            <a:avLst/>
          </a:prstGeom>
          <a:noFill/>
        </p:spPr>
      </p:pic>
      <p:pic>
        <p:nvPicPr>
          <p:cNvPr id="7" name="Picture 4" descr="http://www.genesense.org.uk/Images/autdominher.gif"/>
          <p:cNvPicPr>
            <a:picLocks noChangeAspect="1" noChangeArrowheads="1"/>
          </p:cNvPicPr>
          <p:nvPr/>
        </p:nvPicPr>
        <p:blipFill>
          <a:blip r:embed="rId2" cstate="print"/>
          <a:srcRect l="79693" t="66042" r="13184" b="14871"/>
          <a:stretch>
            <a:fillRect/>
          </a:stretch>
        </p:blipFill>
        <p:spPr bwMode="auto">
          <a:xfrm>
            <a:off x="6477000" y="3505200"/>
            <a:ext cx="540327" cy="1447800"/>
          </a:xfrm>
          <a:prstGeom prst="rect">
            <a:avLst/>
          </a:prstGeom>
          <a:noFill/>
        </p:spPr>
      </p:pic>
      <p:pic>
        <p:nvPicPr>
          <p:cNvPr id="8" name="Picture 4" descr="http://www.genesense.org.uk/Images/autdominher.gif"/>
          <p:cNvPicPr>
            <a:picLocks noChangeAspect="1" noChangeArrowheads="1"/>
          </p:cNvPicPr>
          <p:nvPr/>
        </p:nvPicPr>
        <p:blipFill>
          <a:blip r:embed="rId2" cstate="print"/>
          <a:srcRect l="79693" t="66042" r="13184" b="14871"/>
          <a:stretch>
            <a:fillRect/>
          </a:stretch>
        </p:blipFill>
        <p:spPr bwMode="auto">
          <a:xfrm>
            <a:off x="3124200" y="5181600"/>
            <a:ext cx="540327" cy="1447800"/>
          </a:xfrm>
          <a:prstGeom prst="rect">
            <a:avLst/>
          </a:prstGeom>
          <a:noFill/>
        </p:spPr>
      </p:pic>
      <p:pic>
        <p:nvPicPr>
          <p:cNvPr id="9" name="Picture 4" descr="http://www.genesense.org.uk/Images/autdominher.gif"/>
          <p:cNvPicPr>
            <a:picLocks noChangeAspect="1" noChangeArrowheads="1"/>
          </p:cNvPicPr>
          <p:nvPr/>
        </p:nvPicPr>
        <p:blipFill>
          <a:blip r:embed="rId2" cstate="print"/>
          <a:srcRect l="13392" t="66042" r="79576" b="14871"/>
          <a:stretch>
            <a:fillRect/>
          </a:stretch>
        </p:blipFill>
        <p:spPr bwMode="auto">
          <a:xfrm>
            <a:off x="8305800" y="3581400"/>
            <a:ext cx="533400" cy="1447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79723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Founder Effect </a:t>
            </a:r>
            <a:r>
              <a:rPr lang="en-US" dirty="0"/>
              <a:t>&amp; </a:t>
            </a:r>
            <a:r>
              <a:rPr lang="en-US" dirty="0" smtClean="0">
                <a:solidFill>
                  <a:srgbClr val="FF0000"/>
                </a:solidFill>
              </a:rPr>
              <a:t>Bottle Necking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Video</a:t>
            </a:r>
            <a:r>
              <a:rPr lang="en-US" dirty="0"/>
              <a:t>:</a:t>
            </a:r>
            <a:endParaRPr lang="en-US" dirty="0">
              <a:hlinkClick r:id="rId2"/>
            </a:endParaRPr>
          </a:p>
          <a:p>
            <a:r>
              <a:rPr lang="en-US" smtClean="0">
                <a:hlinkClick r:id="rId2"/>
              </a:rPr>
              <a:t>Founder </a:t>
            </a:r>
            <a:r>
              <a:rPr lang="en-US" dirty="0">
                <a:hlinkClick r:id="rId2"/>
              </a:rPr>
              <a:t>Effect, Bottle Necking, and Genetic Drift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8582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181</Words>
  <Application>Microsoft Office PowerPoint</Application>
  <PresentationFormat>On-screen Show (4:3)</PresentationFormat>
  <Paragraphs>34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Genetic Change</vt:lpstr>
      <vt:lpstr>Alleles</vt:lpstr>
      <vt:lpstr>Gene Pool</vt:lpstr>
      <vt:lpstr>Genetic Drift</vt:lpstr>
      <vt:lpstr>Genetic Drift</vt:lpstr>
      <vt:lpstr>Gene Flow</vt:lpstr>
      <vt:lpstr>Gene Flow</vt:lpstr>
      <vt:lpstr>Founder Effect &amp; Bottle Necking</vt:lpstr>
    </vt:vector>
  </TitlesOfParts>
  <Company>Fort Bend 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Genetic Change</dc:title>
  <dc:creator>Momanyi, Judith M.</dc:creator>
  <cp:lastModifiedBy>Rogers, Nora</cp:lastModifiedBy>
  <cp:revision>1</cp:revision>
  <dcterms:created xsi:type="dcterms:W3CDTF">2016-02-02T16:50:14Z</dcterms:created>
  <dcterms:modified xsi:type="dcterms:W3CDTF">2016-02-03T22:34:28Z</dcterms:modified>
</cp:coreProperties>
</file>